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1" r:id="rId2"/>
    <p:sldMasterId id="2147483652" r:id="rId3"/>
  </p:sldMasterIdLst>
  <p:notesMasterIdLst>
    <p:notesMasterId r:id="rId25"/>
  </p:notesMasterIdLst>
  <p:sldIdLst>
    <p:sldId id="256" r:id="rId4"/>
    <p:sldId id="258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7" r:id="rId14"/>
    <p:sldId id="266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9933"/>
    <a:srgbClr val="FFCCFF"/>
    <a:srgbClr val="FF5050"/>
    <a:srgbClr val="FFCC66"/>
    <a:srgbClr val="00FFFF"/>
    <a:srgbClr val="FF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7" d="100"/>
          <a:sy n="97" d="100"/>
        </p:scale>
        <p:origin x="-96" y="3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fld id="{2FB62F57-DA3A-49B3-A82C-76996E5865B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180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1A3AA9-1429-46B6-B78F-89B2D376BEB2}" type="slidenum">
              <a:rPr lang="ru-RU"/>
              <a:pPr/>
              <a:t>1</a:t>
            </a:fld>
            <a:endParaRPr lang="ru-RU"/>
          </a:p>
        </p:txBody>
      </p:sp>
      <p:sp>
        <p:nvSpPr>
          <p:cNvPr id="51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0EC29FD-A08D-49FA-9029-671D33C22035}" type="slidenum">
              <a:rPr lang="ru-RU"/>
              <a:pPr/>
              <a:t>3</a:t>
            </a:fld>
            <a:endParaRPr lang="ru-RU"/>
          </a:p>
        </p:txBody>
      </p:sp>
      <p:sp>
        <p:nvSpPr>
          <p:cNvPr id="61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A06C8A4-00C5-48BB-A904-446817B6F2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15D8247-89F4-4EAA-A46C-46E7D1DBBD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48450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855C2DD-82E0-41A8-9890-1558F95DD1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F1B92-C6B5-40C6-8EBF-440E4FD82B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C1783-6826-4FCA-9182-1A3FFD6AD7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62A4F-6094-4D06-8F2A-F70F24A69A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825" y="1763713"/>
            <a:ext cx="4459288" cy="4989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6513" y="1763713"/>
            <a:ext cx="4460875" cy="4989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28F44-89D0-4F7D-B814-1CC566BBC5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6270FC-374A-4B05-B906-27A785B019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4FFC25-2CC8-4C59-B45D-C8397DCDC1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87578-E424-4CE2-97AC-135BACCCB2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F20D08-C6AF-4E54-A42B-A221A38501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241DFC5-FF30-4DF2-B662-F636372214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604A9-E725-42CD-9A26-CFA57886AA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005C6-F9F8-435E-8290-36F8072946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0438" y="303213"/>
            <a:ext cx="2266950" cy="64500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825" y="303213"/>
            <a:ext cx="6653213" cy="64500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56E7D-E6ED-41CB-9848-C3F336E3F7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reeform 2"/>
          <p:cNvSpPr>
            <a:spLocks/>
          </p:cNvSpPr>
          <p:nvPr/>
        </p:nvSpPr>
        <p:spPr bwMode="blackWhite">
          <a:xfrm>
            <a:off x="22225" y="14288"/>
            <a:ext cx="9807575" cy="7473950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12888" y="1665288"/>
            <a:ext cx="7056437" cy="2506662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708150" y="4465638"/>
            <a:ext cx="6650038" cy="1106487"/>
          </a:xfrm>
        </p:spPr>
        <p:txBody>
          <a:bodyPr/>
          <a:lstStyle>
            <a:lvl1pPr marL="0" indent="0" algn="ctr">
              <a:buFontTx/>
              <a:buNone/>
              <a:defRPr sz="31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755650" y="6888163"/>
            <a:ext cx="2100263" cy="503237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444875" y="6888163"/>
            <a:ext cx="3190875" cy="503237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224713" y="6888163"/>
            <a:ext cx="2100262" cy="503237"/>
          </a:xfrm>
        </p:spPr>
        <p:txBody>
          <a:bodyPr/>
          <a:lstStyle>
            <a:lvl1pPr>
              <a:defRPr/>
            </a:lvl1pPr>
          </a:lstStyle>
          <a:p>
            <a:fld id="{BCA9BD51-88BF-44C7-B3A7-0FE04939A3AA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4584" name="Group 8"/>
          <p:cNvGrpSpPr>
            <a:grpSpLocks/>
          </p:cNvGrpSpPr>
          <p:nvPr/>
        </p:nvGrpSpPr>
        <p:grpSpPr bwMode="auto">
          <a:xfrm>
            <a:off x="215900" y="258763"/>
            <a:ext cx="4175125" cy="1960562"/>
            <a:chOff x="123" y="148"/>
            <a:chExt cx="2386" cy="1120"/>
          </a:xfrm>
        </p:grpSpPr>
        <p:sp>
          <p:nvSpPr>
            <p:cNvPr id="24585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6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7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4588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24589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0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1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2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93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4594" name="Group 18"/>
          <p:cNvGrpSpPr>
            <a:grpSpLocks/>
          </p:cNvGrpSpPr>
          <p:nvPr/>
        </p:nvGrpSpPr>
        <p:grpSpPr bwMode="auto">
          <a:xfrm>
            <a:off x="8726488" y="4816475"/>
            <a:ext cx="819150" cy="1166813"/>
            <a:chOff x="4986" y="2752"/>
            <a:chExt cx="468" cy="667"/>
          </a:xfrm>
        </p:grpSpPr>
        <p:sp>
          <p:nvSpPr>
            <p:cNvPr id="24595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6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7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4598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4599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0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1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2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03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4604" name="Freeform 28"/>
          <p:cNvSpPr>
            <a:spLocks/>
          </p:cNvSpPr>
          <p:nvPr/>
        </p:nvSpPr>
        <p:spPr bwMode="auto">
          <a:xfrm>
            <a:off x="993775" y="5572125"/>
            <a:ext cx="7504113" cy="803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605" name="Freeform 29"/>
          <p:cNvSpPr>
            <a:spLocks/>
          </p:cNvSpPr>
          <p:nvPr/>
        </p:nvSpPr>
        <p:spPr bwMode="auto">
          <a:xfrm>
            <a:off x="4494213" y="2127250"/>
            <a:ext cx="979487" cy="420688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E0F2D-2F0E-4ADA-BC78-2AE781D80B9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F485C7-264D-4F54-8DA7-708BFC3B1A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650" y="2016125"/>
            <a:ext cx="4165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3650" y="2016125"/>
            <a:ext cx="4167188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5B79D-635A-43DE-8A90-F588513138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FBB63-7655-4DAD-8EB6-51F908961E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C6CA8-8AD3-4342-86E3-6F3D28E70B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7043B1-7EA6-4F9B-99A9-0032E47E18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24AF366-08C8-4D5D-A375-1DEA84EEA1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232F82-F9A3-41DA-B9C1-7ACD676E8E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D7C9F-AD04-4E20-A432-D345B60F4E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8D781B-482E-4324-AD7A-E38FDA8136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19938" y="168275"/>
            <a:ext cx="2120900" cy="5880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55650" y="168275"/>
            <a:ext cx="6211888" cy="5880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B5CF5-A64B-4BFE-B5CD-212488BA89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3676A25-438B-4276-98F4-2EFD7A76C3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E5AC1EC-7583-421F-9BD5-9074E44339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8D01A51-97E7-4CF9-A3BA-3770973E11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17AB6D7-DC1A-468E-94D7-6C7D190D5D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326F964-08C6-4325-B15B-A2B98F18A8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1A4119A-080D-4912-98C4-9116A33568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7800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7800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21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fld id="{623916D6-A084-481F-BE18-1F0355FB04C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>
    <p:dissolve/>
  </p:transition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marL="1143000" indent="-230188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30188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3213"/>
            <a:ext cx="9072563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72" tIns="50387" rIns="100772" bIns="503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3713"/>
            <a:ext cx="9072563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72" tIns="50387" rIns="100772" bIns="503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825" y="6884988"/>
            <a:ext cx="2351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72" tIns="50387" rIns="100772" bIns="50387" numCol="1" anchor="t" anchorCtr="0" compatLnSpc="1">
            <a:prstTxWarp prst="textNoShape">
              <a:avLst/>
            </a:prstTxWarp>
          </a:bodyPr>
          <a:lstStyle>
            <a:lvl1pPr defTabSz="1008063" hangingPunct="1">
              <a:lnSpc>
                <a:spcPct val="100000"/>
              </a:lnSpc>
              <a:buClrTx/>
              <a:buSzTx/>
              <a:buFontTx/>
              <a:buNone/>
              <a:defRPr sz="1500"/>
            </a:lvl1pPr>
          </a:lstStyle>
          <a:p>
            <a:endParaRPr lang="ru-RU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875" y="6884988"/>
            <a:ext cx="3190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72" tIns="50387" rIns="100772" bIns="50387" numCol="1" anchor="t" anchorCtr="0" compatLnSpc="1">
            <a:prstTxWarp prst="textNoShape">
              <a:avLst/>
            </a:prstTxWarp>
          </a:bodyPr>
          <a:lstStyle>
            <a:lvl1pPr algn="ctr" defTabSz="1008063" hangingPunct="1">
              <a:lnSpc>
                <a:spcPct val="100000"/>
              </a:lnSpc>
              <a:buClrTx/>
              <a:buSzTx/>
              <a:buFontTx/>
              <a:buNone/>
              <a:defRPr sz="1500"/>
            </a:lvl1pPr>
          </a:lstStyle>
          <a:p>
            <a:endParaRPr lang="ru-RU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713" y="6884988"/>
            <a:ext cx="2352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72" tIns="50387" rIns="100772" bIns="50387" numCol="1" anchor="t" anchorCtr="0" compatLnSpc="1">
            <a:prstTxWarp prst="textNoShape">
              <a:avLst/>
            </a:prstTxWarp>
          </a:bodyPr>
          <a:lstStyle>
            <a:lvl1pPr algn="r" defTabSz="1008063" hangingPunct="1">
              <a:lnSpc>
                <a:spcPct val="100000"/>
              </a:lnSpc>
              <a:buClrTx/>
              <a:buSzTx/>
              <a:buFontTx/>
              <a:buNone/>
              <a:defRPr sz="1500"/>
            </a:lvl1pPr>
          </a:lstStyle>
          <a:p>
            <a:fld id="{6C1AC053-B4DA-480F-AB26-E33136EFAC7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>
    <p:dissolve/>
  </p:transition>
  <p:txStyles>
    <p:titleStyle>
      <a:lvl1pPr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4572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9144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3716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18288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77825" indent="-377825" algn="l" defTabSz="1008063" rtl="0" fontAlgn="base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9150" indent="-315913" algn="l" defTabSz="1008063" rtl="0" fontAlgn="base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60475" indent="-252413" algn="l" defTabSz="1008063" rtl="0" fontAlgn="base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63713" indent="-252413" algn="l" defTabSz="1008063" rtl="0" fontAlgn="base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685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257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829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401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0973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reeform 2"/>
          <p:cNvSpPr>
            <a:spLocks/>
          </p:cNvSpPr>
          <p:nvPr/>
        </p:nvSpPr>
        <p:spPr bwMode="auto">
          <a:xfrm rot="-3172564">
            <a:off x="8574881" y="-16668"/>
            <a:ext cx="1281113" cy="2298700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68275"/>
            <a:ext cx="757555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2016125"/>
            <a:ext cx="8485188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12888" y="6888163"/>
            <a:ext cx="20986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t" anchorCtr="0" compatLnSpc="1">
            <a:prstTxWarp prst="textNoShape">
              <a:avLst/>
            </a:prstTxWarp>
          </a:bodyPr>
          <a:lstStyle>
            <a:lvl1pPr defTabSz="1008063" hangingPunct="1">
              <a:lnSpc>
                <a:spcPct val="100000"/>
              </a:lnSpc>
              <a:buClrTx/>
              <a:buSzTx/>
              <a:buFontTx/>
              <a:buNone/>
              <a:defRPr sz="15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19538" y="6888163"/>
            <a:ext cx="31924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t" anchorCtr="0" compatLnSpc="1">
            <a:prstTxWarp prst="textNoShape">
              <a:avLst/>
            </a:prstTxWarp>
          </a:bodyPr>
          <a:lstStyle>
            <a:lvl1pPr algn="ctr" defTabSz="1008063" hangingPunct="1">
              <a:lnSpc>
                <a:spcPct val="100000"/>
              </a:lnSpc>
              <a:buClrTx/>
              <a:buSzTx/>
              <a:buFontTx/>
              <a:buNone/>
              <a:defRPr sz="15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05688" y="6888163"/>
            <a:ext cx="21002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72" tIns="50387" rIns="100772" bIns="50387" numCol="1" anchor="t" anchorCtr="0" compatLnSpc="1">
            <a:prstTxWarp prst="textNoShape">
              <a:avLst/>
            </a:prstTxWarp>
          </a:bodyPr>
          <a:lstStyle>
            <a:lvl1pPr algn="r" defTabSz="1008063" hangingPunct="1">
              <a:lnSpc>
                <a:spcPct val="100000"/>
              </a:lnSpc>
              <a:buClrTx/>
              <a:buSzTx/>
              <a:buFontTx/>
              <a:buNone/>
              <a:defRPr sz="1500">
                <a:latin typeface="+mn-lt"/>
              </a:defRPr>
            </a:lvl1pPr>
          </a:lstStyle>
          <a:p>
            <a:fld id="{337E9214-8C06-4EB6-A608-245112A802F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3560" name="Freeform 8"/>
          <p:cNvSpPr>
            <a:spLocks/>
          </p:cNvSpPr>
          <p:nvPr/>
        </p:nvSpPr>
        <p:spPr bwMode="auto">
          <a:xfrm rot="-3172564">
            <a:off x="8670925" y="26988"/>
            <a:ext cx="1284287" cy="2312988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61" name="Freeform 9"/>
          <p:cNvSpPr>
            <a:spLocks/>
          </p:cNvSpPr>
          <p:nvPr/>
        </p:nvSpPr>
        <p:spPr bwMode="auto">
          <a:xfrm rot="-3172564">
            <a:off x="8633619" y="211932"/>
            <a:ext cx="1130300" cy="1731962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3562" name="Group 10"/>
          <p:cNvGrpSpPr>
            <a:grpSpLocks/>
          </p:cNvGrpSpPr>
          <p:nvPr/>
        </p:nvGrpSpPr>
        <p:grpSpPr bwMode="auto">
          <a:xfrm>
            <a:off x="9525" y="6107113"/>
            <a:ext cx="1966913" cy="1373187"/>
            <a:chOff x="5" y="3490"/>
            <a:chExt cx="1124" cy="785"/>
          </a:xfrm>
        </p:grpSpPr>
        <p:sp>
          <p:nvSpPr>
            <p:cNvPr id="2356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3572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23573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235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357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3580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2358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8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8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8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8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8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8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8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23589" name="Group 37"/>
          <p:cNvGrpSpPr>
            <a:grpSpLocks/>
          </p:cNvGrpSpPr>
          <p:nvPr/>
        </p:nvGrpSpPr>
        <p:grpSpPr bwMode="auto">
          <a:xfrm>
            <a:off x="9569450" y="2332038"/>
            <a:ext cx="425450" cy="4749800"/>
            <a:chOff x="5468" y="1333"/>
            <a:chExt cx="243" cy="2714"/>
          </a:xfrm>
        </p:grpSpPr>
        <p:sp>
          <p:nvSpPr>
            <p:cNvPr id="2359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9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92" name="Group 40"/>
          <p:cNvGrpSpPr>
            <a:grpSpLocks/>
          </p:cNvGrpSpPr>
          <p:nvPr/>
        </p:nvGrpSpPr>
        <p:grpSpPr bwMode="auto">
          <a:xfrm>
            <a:off x="8067675" y="100013"/>
            <a:ext cx="2352675" cy="2106612"/>
            <a:chOff x="4610" y="57"/>
            <a:chExt cx="1344" cy="1204"/>
          </a:xfrm>
        </p:grpSpPr>
        <p:grpSp>
          <p:nvGrpSpPr>
            <p:cNvPr id="23593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2359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3595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2359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9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9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59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0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0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0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60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360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>
    <p:dissolve/>
  </p:transition>
  <p:txStyles>
    <p:titleStyle>
      <a:lvl1pPr algn="ctr" defTabSz="1008063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08063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omic Sans MS" pitchFamily="66" charset="0"/>
        </a:defRPr>
      </a:lvl2pPr>
      <a:lvl3pPr algn="ctr" defTabSz="1008063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omic Sans MS" pitchFamily="66" charset="0"/>
        </a:defRPr>
      </a:lvl3pPr>
      <a:lvl4pPr algn="ctr" defTabSz="1008063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omic Sans MS" pitchFamily="66" charset="0"/>
        </a:defRPr>
      </a:lvl4pPr>
      <a:lvl5pPr algn="ctr" defTabSz="1008063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omic Sans MS" pitchFamily="66" charset="0"/>
        </a:defRPr>
      </a:lvl5pPr>
      <a:lvl6pPr marL="4572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omic Sans MS" pitchFamily="66" charset="0"/>
        </a:defRPr>
      </a:lvl6pPr>
      <a:lvl7pPr marL="9144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omic Sans MS" pitchFamily="66" charset="0"/>
        </a:defRPr>
      </a:lvl7pPr>
      <a:lvl8pPr marL="13716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omic Sans MS" pitchFamily="66" charset="0"/>
        </a:defRPr>
      </a:lvl8pPr>
      <a:lvl9pPr marL="1828800" algn="ctr" defTabSz="1008063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omic Sans MS" pitchFamily="66" charset="0"/>
        </a:defRPr>
      </a:lvl9pPr>
    </p:titleStyle>
    <p:bodyStyle>
      <a:lvl1pPr marL="377825" indent="-377825" algn="l" defTabSz="1008063" rtl="0" fontAlgn="base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9150" indent="-315913" algn="l" defTabSz="1008063" rtl="0" fontAlgn="base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60475" indent="-252413" algn="l" defTabSz="1008063" rtl="0" fontAlgn="base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63713" indent="-252413" algn="l" defTabSz="1008063" rtl="0" fontAlgn="base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685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257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829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401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097338" indent="-252413" algn="l" defTabSz="10080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3384550" y="1116013"/>
            <a:ext cx="4775200" cy="1046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noFill/>
                <a:round/>
                <a:headEnd/>
                <a:tailEnd/>
              </a:ln>
              <a:solidFill>
                <a:srgbClr val="FF3399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3399"/>
                </a:solidFill>
                <a:latin typeface="Times New Roman"/>
                <a:cs typeface="Times New Roman"/>
              </a:rPr>
              <a:t>Родительское собрание</a:t>
            </a:r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1655763" y="2411413"/>
            <a:ext cx="5945187" cy="302418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"Поощрение и наказание </a:t>
            </a:r>
          </a:p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детей в семье"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Автор: учитель начальных классов</a:t>
            </a:r>
            <a:br>
              <a:rPr lang="ru-RU" sz="2400" dirty="0" smtClean="0"/>
            </a:br>
            <a:r>
              <a:rPr lang="ru-RU" sz="2400" dirty="0" err="1" smtClean="0"/>
              <a:t>Бойдакова</a:t>
            </a:r>
            <a:r>
              <a:rPr lang="ru-RU" sz="2400" dirty="0" smtClean="0"/>
              <a:t> В.И.</a:t>
            </a: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5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5616575" y="1116013"/>
            <a:ext cx="4464050" cy="4894262"/>
          </a:xfrm>
        </p:spPr>
        <p:txBody>
          <a:bodyPr/>
          <a:lstStyle/>
          <a:p>
            <a:pPr algn="l"/>
            <a:r>
              <a:rPr lang="ru-RU" sz="3600" b="1"/>
              <a:t>Говорите с ребенком, общайтесь с ним, ищите примеры  положительного подтверждения своих мыслей.</a:t>
            </a:r>
            <a:br>
              <a:rPr lang="ru-RU" sz="3600" b="1"/>
            </a:br>
            <a:r>
              <a:rPr lang="ru-RU" sz="3600" b="1"/>
              <a:t>Объясните, почему его поступок заслуживает осуждения.</a:t>
            </a:r>
          </a:p>
        </p:txBody>
      </p:sp>
      <p:pic>
        <p:nvPicPr>
          <p:cNvPr id="37897" name="Picture 9" descr="243406734_13048991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363" y="1116013"/>
            <a:ext cx="5040312" cy="48196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title"/>
          </p:nvPr>
        </p:nvSpPr>
        <p:spPr>
          <a:xfrm>
            <a:off x="503238" y="323850"/>
            <a:ext cx="9145587" cy="4464050"/>
          </a:xfrm>
        </p:spPr>
        <p:txBody>
          <a:bodyPr/>
          <a:lstStyle/>
          <a:p>
            <a:pPr algn="l"/>
            <a:r>
              <a:rPr lang="ru-RU" sz="3600" b="1"/>
              <a:t>Иногда косвенное воздействие оказывает на ребенка более сильное влияние. </a:t>
            </a:r>
            <a:br>
              <a:rPr lang="ru-RU" sz="3600" b="1"/>
            </a:br>
            <a:r>
              <a:rPr lang="ru-RU" sz="3600" b="1"/>
              <a:t>Бывает полезнее прочитать рассказ или сказку, в которых говорится о подобных ситуациях.</a:t>
            </a:r>
          </a:p>
        </p:txBody>
      </p:sp>
      <p:pic>
        <p:nvPicPr>
          <p:cNvPr id="64517" name="Picture 5" descr="Рисунок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750" y="4211638"/>
            <a:ext cx="4498975" cy="3175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100000">
              <a:srgbClr val="0099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431800" y="303213"/>
            <a:ext cx="4608513" cy="6716712"/>
          </a:xfrm>
        </p:spPr>
        <p:txBody>
          <a:bodyPr/>
          <a:lstStyle/>
          <a:p>
            <a:pPr algn="l"/>
            <a:r>
              <a:rPr lang="ru-RU" sz="4000" b="1"/>
              <a:t>Не захваливайте ребенка. </a:t>
            </a:r>
            <a:br>
              <a:rPr lang="ru-RU" sz="4000" b="1"/>
            </a:br>
            <a:r>
              <a:rPr lang="ru-RU" sz="4000" b="1"/>
              <a:t>Поощрять детей надо в меру, чтобы поощрение стало стимулом, а не навредило общему делу воспитания</a:t>
            </a:r>
            <a:r>
              <a:rPr lang="ru-RU" sz="3600"/>
              <a:t>.</a:t>
            </a:r>
          </a:p>
        </p:txBody>
      </p:sp>
      <p:pic>
        <p:nvPicPr>
          <p:cNvPr id="38917" name="Picture 5" descr="parents_childre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8875" y="1258888"/>
            <a:ext cx="4816475" cy="35115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xfrm>
            <a:off x="431800" y="539750"/>
            <a:ext cx="6264275" cy="5851525"/>
          </a:xfrm>
        </p:spPr>
        <p:txBody>
          <a:bodyPr/>
          <a:lstStyle/>
          <a:p>
            <a:pPr algn="l"/>
            <a:r>
              <a:rPr lang="ru-RU" sz="4500"/>
              <a:t/>
            </a:r>
            <a:br>
              <a:rPr lang="ru-RU" sz="4500"/>
            </a:br>
            <a:r>
              <a:rPr lang="ru-RU" sz="3200" b="1"/>
              <a:t>1.Не спешите наказывать. Горячность- плохая помощница воспитателя.</a:t>
            </a:r>
            <a:br>
              <a:rPr lang="ru-RU" sz="3200" b="1"/>
            </a:br>
            <a:r>
              <a:rPr lang="ru-RU" sz="3200" b="1"/>
              <a:t>2. Не откладывайте наказание на слишком долгие сроки, иначе наказание превратится в месть. А месть не достойна человека.</a:t>
            </a:r>
            <a:br>
              <a:rPr lang="ru-RU" sz="3200" b="1"/>
            </a:br>
            <a:r>
              <a:rPr lang="ru-RU" sz="3200" b="1"/>
              <a:t>3.Есть дети, которых не возьмешь ни наказанием, ни добром, но великодушное отношение в конце- концов спасет их.</a:t>
            </a: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9531350" y="-1606550"/>
            <a:ext cx="223043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0" tIns="45711" rIns="91420" bIns="45711">
            <a:spAutoFit/>
          </a:bodyPr>
          <a:lstStyle/>
          <a:p>
            <a:r>
              <a:rPr lang="ru-RU">
                <a:solidFill>
                  <a:schemeClr val="tx2"/>
                </a:solidFill>
              </a:rPr>
              <a:t>плохая помощница</a:t>
            </a:r>
          </a:p>
        </p:txBody>
      </p:sp>
      <p:pic>
        <p:nvPicPr>
          <p:cNvPr id="43014" name="Picture 6" descr="1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8738" y="1979613"/>
            <a:ext cx="3455987" cy="37433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00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Rectangle 5"/>
          <p:cNvSpPr>
            <a:spLocks noGrp="1" noChangeArrowheads="1"/>
          </p:cNvSpPr>
          <p:nvPr>
            <p:ph type="title"/>
          </p:nvPr>
        </p:nvSpPr>
        <p:spPr>
          <a:xfrm>
            <a:off x="504825" y="303213"/>
            <a:ext cx="4103688" cy="1258887"/>
          </a:xfrm>
        </p:spPr>
        <p:txBody>
          <a:bodyPr/>
          <a:lstStyle/>
          <a:p>
            <a:r>
              <a:rPr lang="ru-RU"/>
              <a:t>Ситуация 1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464050" y="755650"/>
            <a:ext cx="5113338" cy="4895850"/>
          </a:xfrm>
        </p:spPr>
        <p:txBody>
          <a:bodyPr/>
          <a:lstStyle/>
          <a:p>
            <a:r>
              <a:rPr lang="ru-RU" sz="2400"/>
              <a:t>Мать вернулась с собрания, на котором говорили об отставании ее дочери по математике. И вместо того, чтобы дома постараться спокойно выяснить причину этого отставания, мать говорит дочери: «Да в кого же ты у нас такая тупая, только ты одна получила двойку за контрольную работу по математике» Права ли она? Как поступили бы вы?</a:t>
            </a:r>
          </a:p>
        </p:txBody>
      </p:sp>
      <p:sp>
        <p:nvSpPr>
          <p:cNvPr id="48135" name="WordArt 7"/>
          <p:cNvSpPr>
            <a:spLocks noChangeArrowheads="1" noChangeShapeType="1" noTextEdit="1"/>
          </p:cNvSpPr>
          <p:nvPr/>
        </p:nvSpPr>
        <p:spPr bwMode="auto">
          <a:xfrm>
            <a:off x="6335713" y="5688013"/>
            <a:ext cx="1582737" cy="18716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Arial"/>
                <a:cs typeface="Arial"/>
              </a:rPr>
              <a:t>?</a:t>
            </a:r>
          </a:p>
        </p:txBody>
      </p:sp>
      <p:pic>
        <p:nvPicPr>
          <p:cNvPr id="48136" name="Picture 8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1403350"/>
            <a:ext cx="3175000" cy="4699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4" grpId="0" build="p"/>
      <p:bldP spid="481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00FF"/>
            </a:gs>
            <a:gs pos="100000">
              <a:srgbClr val="00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25" y="303213"/>
            <a:ext cx="5183188" cy="1258887"/>
          </a:xfrm>
        </p:spPr>
        <p:txBody>
          <a:bodyPr/>
          <a:lstStyle/>
          <a:p>
            <a:r>
              <a:rPr lang="ru-RU"/>
              <a:t>Ситуация 2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/>
              <a:t>Ребенок плохо ведет себя на улице и в гостях (то есть в те моменты, когда на нас устремлены взоры других людей). Мать кричит: «»Ах, ты… Да как ты смеешь! Да я тебе…» и дает подзатыльник ребенку. Права ли она? Как поступили бы вы?</a:t>
            </a:r>
          </a:p>
        </p:txBody>
      </p:sp>
      <p:sp>
        <p:nvSpPr>
          <p:cNvPr id="51204" name="WordArt 4"/>
          <p:cNvSpPr>
            <a:spLocks noChangeArrowheads="1" noChangeShapeType="1" noTextEdit="1"/>
          </p:cNvSpPr>
          <p:nvPr/>
        </p:nvSpPr>
        <p:spPr bwMode="auto">
          <a:xfrm>
            <a:off x="4178300" y="4572000"/>
            <a:ext cx="1581150" cy="1871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Arial"/>
                <a:cs typeface="Arial"/>
              </a:rPr>
              <a:t>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  <p:bldP spid="5120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504825" y="303213"/>
            <a:ext cx="5040313" cy="1258887"/>
          </a:xfrm>
        </p:spPr>
        <p:txBody>
          <a:bodyPr/>
          <a:lstStyle/>
          <a:p>
            <a:r>
              <a:rPr lang="ru-RU"/>
              <a:t>Ситуация 3</a:t>
            </a: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800"/>
              <a:t>За все успехи в учебе взрослые в знак благодарности делают подарки ребенку. Когда девочка заняла призовое  место в олимпиаде, в качестве поощрения бабушка купила ей в подарок книгу о Пушкине и конфеты. А Надя, развернув подарок, сделала гримасу и объявила во всеуслышание: «Книжки у нас есть, а конфеты такие дешевые не нужны!» И отвернулась.</a:t>
            </a:r>
          </a:p>
          <a:p>
            <a:pPr>
              <a:lnSpc>
                <a:spcPct val="80000"/>
              </a:lnSpc>
            </a:pPr>
            <a:r>
              <a:rPr lang="ru-RU" sz="2800"/>
              <a:t>Какие допущены ошибки в воспитании? Как поступили бы вы?</a:t>
            </a:r>
          </a:p>
        </p:txBody>
      </p:sp>
      <p:sp>
        <p:nvSpPr>
          <p:cNvPr id="52230" name="WordArt 6"/>
          <p:cNvSpPr>
            <a:spLocks noChangeArrowheads="1" noChangeShapeType="1" noTextEdit="1"/>
          </p:cNvSpPr>
          <p:nvPr/>
        </p:nvSpPr>
        <p:spPr bwMode="auto">
          <a:xfrm>
            <a:off x="4103688" y="5294313"/>
            <a:ext cx="1582737" cy="1870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Arial"/>
                <a:cs typeface="Arial"/>
              </a:rPr>
              <a:t>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2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build="p"/>
      <p:bldP spid="522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5050"/>
            </a:gs>
            <a:gs pos="100000">
              <a:srgbClr val="FFCC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3213"/>
            <a:ext cx="4822825" cy="1258887"/>
          </a:xfrm>
        </p:spPr>
        <p:txBody>
          <a:bodyPr/>
          <a:lstStyle/>
          <a:p>
            <a:r>
              <a:rPr lang="ru-RU"/>
              <a:t>Ситуация 4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008063" y="1763713"/>
            <a:ext cx="9072562" cy="4989512"/>
          </a:xfrm>
        </p:spPr>
        <p:txBody>
          <a:bodyPr/>
          <a:lstStyle/>
          <a:p>
            <a:r>
              <a:rPr lang="ru-RU" sz="2800"/>
              <a:t>Ребенок просит купить конструктор. А взрослые обещают: «Вот закончишь учебную четверть без троек, тогда и купим конструктор».</a:t>
            </a:r>
          </a:p>
          <a:p>
            <a:r>
              <a:rPr lang="ru-RU" sz="2800"/>
              <a:t>Какие допущены ошибки? Как поступили бы вы?</a:t>
            </a:r>
          </a:p>
        </p:txBody>
      </p:sp>
      <p:sp>
        <p:nvSpPr>
          <p:cNvPr id="54278" name="WordArt 6"/>
          <p:cNvSpPr>
            <a:spLocks noChangeArrowheads="1" noChangeShapeType="1" noTextEdit="1"/>
          </p:cNvSpPr>
          <p:nvPr/>
        </p:nvSpPr>
        <p:spPr bwMode="auto">
          <a:xfrm>
            <a:off x="4178300" y="4356100"/>
            <a:ext cx="1581150" cy="1871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Arial"/>
                <a:cs typeface="Arial"/>
              </a:rPr>
              <a:t>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4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 build="p"/>
      <p:bldP spid="5427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accent2"/>
                </a:solidFill>
              </a:rPr>
              <a:t>Памятка для родителей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3100" b="1"/>
              <a:t>Прислушайтесь к своему ребенку. Вникните в его проблему.</a:t>
            </a:r>
          </a:p>
          <a:p>
            <a:pPr>
              <a:lnSpc>
                <a:spcPct val="90000"/>
              </a:lnSpc>
            </a:pPr>
            <a:r>
              <a:rPr lang="ru-RU" sz="3100" b="1"/>
              <a:t>Принимайте решение совместно с ребенком, давайте право принимать самостоятельные решения.</a:t>
            </a:r>
          </a:p>
          <a:p>
            <a:pPr>
              <a:lnSpc>
                <a:spcPct val="90000"/>
              </a:lnSpc>
            </a:pPr>
            <a:r>
              <a:rPr lang="ru-RU" sz="3100" b="1"/>
              <a:t>Предоставляйте возможность отдохнуть.</a:t>
            </a:r>
          </a:p>
          <a:p>
            <a:pPr>
              <a:lnSpc>
                <a:spcPct val="90000"/>
              </a:lnSpc>
            </a:pPr>
            <a:r>
              <a:rPr lang="ru-RU" sz="3100" b="1"/>
              <a:t>Давайте ребенку четкие и ясные указания.</a:t>
            </a:r>
          </a:p>
          <a:p>
            <a:pPr>
              <a:lnSpc>
                <a:spcPct val="90000"/>
              </a:lnSpc>
            </a:pPr>
            <a:r>
              <a:rPr lang="ru-RU" sz="3100" b="1"/>
              <a:t>Ребенок нуждается в повторении.</a:t>
            </a:r>
          </a:p>
          <a:p>
            <a:pPr>
              <a:lnSpc>
                <a:spcPct val="90000"/>
              </a:lnSpc>
            </a:pPr>
            <a:r>
              <a:rPr lang="ru-RU" sz="3100" b="1"/>
              <a:t>Не предъявляйте непосильных требований.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99"/>
            </a:gs>
            <a:gs pos="19000">
              <a:srgbClr val="1170FF"/>
            </a:gs>
            <a:gs pos="28999">
              <a:srgbClr val="3333CC"/>
            </a:gs>
            <a:gs pos="39999">
              <a:srgbClr val="2E6792"/>
            </a:gs>
            <a:gs pos="53000">
              <a:srgbClr val="9999FF"/>
            </a:gs>
            <a:gs pos="84000">
              <a:srgbClr val="00CCCC"/>
            </a:gs>
            <a:gs pos="100000">
              <a:srgbClr val="33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825" y="755650"/>
            <a:ext cx="9072563" cy="59975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/>
              <a:t>Не действуйте сгоряча.</a:t>
            </a:r>
          </a:p>
          <a:p>
            <a:pPr>
              <a:lnSpc>
                <a:spcPct val="90000"/>
              </a:lnSpc>
            </a:pPr>
            <a:r>
              <a:rPr lang="ru-RU" b="1"/>
              <a:t>Чаще одобрительно улыбайтесь ребенку. Поощряйте жестами.</a:t>
            </a:r>
          </a:p>
          <a:p>
            <a:pPr>
              <a:lnSpc>
                <a:spcPct val="90000"/>
              </a:lnSpc>
            </a:pPr>
            <a:r>
              <a:rPr lang="ru-RU" b="1"/>
              <a:t>Словесно выражайте свое одобрение.</a:t>
            </a:r>
          </a:p>
          <a:p>
            <a:pPr>
              <a:lnSpc>
                <a:spcPct val="90000"/>
              </a:lnSpc>
            </a:pPr>
            <a:r>
              <a:rPr lang="ru-RU" b="1"/>
              <a:t>Учите быть благодарным за любые знаки внимания.</a:t>
            </a:r>
          </a:p>
          <a:p>
            <a:pPr>
              <a:lnSpc>
                <a:spcPct val="90000"/>
              </a:lnSpc>
            </a:pPr>
            <a:r>
              <a:rPr lang="ru-RU" b="1"/>
              <a:t>Не анализируйте стоимость подарков, их ценность.</a:t>
            </a:r>
          </a:p>
          <a:p>
            <a:pPr>
              <a:lnSpc>
                <a:spcPct val="90000"/>
              </a:lnSpc>
            </a:pPr>
            <a:r>
              <a:rPr lang="ru-RU" b="1"/>
              <a:t>Учите детей понимать и ценить поощрения родителей.</a:t>
            </a:r>
          </a:p>
          <a:p>
            <a:pPr>
              <a:lnSpc>
                <a:spcPct val="90000"/>
              </a:lnSpc>
            </a:pPr>
            <a:endParaRPr lang="ru-RU" b="1"/>
          </a:p>
          <a:p>
            <a:pPr>
              <a:lnSpc>
                <a:spcPct val="90000"/>
              </a:lnSpc>
            </a:pPr>
            <a:endParaRPr lang="ru-RU" b="1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100000">
              <a:srgbClr val="FF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2232025" y="301625"/>
            <a:ext cx="7340600" cy="6142038"/>
          </a:xfrm>
        </p:spPr>
        <p:txBody>
          <a:bodyPr/>
          <a:lstStyle/>
          <a:p>
            <a:pPr algn="r"/>
            <a:r>
              <a:rPr lang="ru-RU" sz="4000" i="1" dirty="0"/>
              <a:t>« Наказание- это причинение вреда причиняющему вред.</a:t>
            </a:r>
            <a:br>
              <a:rPr lang="ru-RU" sz="4000" i="1" dirty="0"/>
            </a:br>
            <a:r>
              <a:rPr lang="ru-RU" sz="4000" i="1" dirty="0"/>
              <a:t>Похвала- педагогический домкрат»</a:t>
            </a:r>
            <a:br>
              <a:rPr lang="ru-RU" sz="4000" i="1" dirty="0"/>
            </a:br>
            <a:r>
              <a:rPr lang="ru-RU" sz="4000" i="1" dirty="0" err="1"/>
              <a:t>В.Кротов</a:t>
            </a:r>
            <a:r>
              <a:rPr lang="ru-RU" sz="4000" i="1" dirty="0"/>
              <a:t/>
            </a:r>
            <a:br>
              <a:rPr lang="ru-RU" sz="4000" i="1" dirty="0"/>
            </a:br>
            <a:r>
              <a:rPr lang="ru-RU" sz="4000" i="1" dirty="0"/>
              <a:t/>
            </a:r>
            <a:br>
              <a:rPr lang="ru-RU" sz="4000" i="1" dirty="0"/>
            </a:br>
            <a:r>
              <a:rPr lang="ru-RU" sz="4000" i="1" dirty="0"/>
              <a:t>«Кто не возьмет лаской, не возьмет и строгостью»</a:t>
            </a:r>
            <a:br>
              <a:rPr lang="ru-RU" sz="4000" i="1" dirty="0"/>
            </a:br>
            <a:r>
              <a:rPr lang="ru-RU" sz="4000" i="1" dirty="0"/>
              <a:t>Народная мудрость</a:t>
            </a:r>
          </a:p>
        </p:txBody>
      </p:sp>
      <p:pic>
        <p:nvPicPr>
          <p:cNvPr id="9221" name="Picture 5" descr="13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8925" y="4067175"/>
            <a:ext cx="3435350" cy="34925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825" y="1116013"/>
            <a:ext cx="9072563" cy="331152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sz="3600" b="1"/>
              <a:t>Помните!</a:t>
            </a:r>
          </a:p>
          <a:p>
            <a:pPr>
              <a:lnSpc>
                <a:spcPct val="90000"/>
              </a:lnSpc>
            </a:pPr>
            <a:r>
              <a:rPr lang="ru-RU" sz="3600" b="1"/>
              <a:t>Ваше внимание, любовь, ласка, дружеское участие и расположение могут сделать для вашего ребенка больше, чем самый дорогой подарок.</a:t>
            </a:r>
          </a:p>
          <a:p>
            <a:pPr>
              <a:lnSpc>
                <a:spcPct val="90000"/>
              </a:lnSpc>
            </a:pPr>
            <a:endParaRPr lang="ru-RU" sz="3600" b="1"/>
          </a:p>
          <a:p>
            <a:pPr>
              <a:lnSpc>
                <a:spcPct val="90000"/>
              </a:lnSpc>
            </a:pPr>
            <a:endParaRPr lang="ru-RU" sz="3600" b="1"/>
          </a:p>
        </p:txBody>
      </p:sp>
      <p:pic>
        <p:nvPicPr>
          <p:cNvPr id="58372" name="Picture 4" descr="12167320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4188" y="3995738"/>
            <a:ext cx="4319587" cy="32480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FF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WordArt 5"/>
          <p:cNvSpPr>
            <a:spLocks noChangeArrowheads="1" noChangeShapeType="1" noTextEdit="1"/>
          </p:cNvSpPr>
          <p:nvPr/>
        </p:nvSpPr>
        <p:spPr bwMode="auto">
          <a:xfrm>
            <a:off x="1152525" y="1619250"/>
            <a:ext cx="8139113" cy="19875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Спасибо 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за </a:t>
            </a:r>
            <a:r>
              <a:rPr lang="ru-RU" sz="3600" kern="10" spc="-36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внимание</a:t>
            </a:r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!</a:t>
            </a:r>
          </a:p>
        </p:txBody>
      </p:sp>
      <p:pic>
        <p:nvPicPr>
          <p:cNvPr id="60422" name="Picture 6" descr="278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250825"/>
            <a:ext cx="2808288" cy="2035175"/>
          </a:xfrm>
          <a:prstGeom prst="rect">
            <a:avLst/>
          </a:prstGeom>
          <a:noFill/>
        </p:spPr>
      </p:pic>
      <p:pic>
        <p:nvPicPr>
          <p:cNvPr id="60423" name="Picture 7" descr="Nutzungstipps_Famili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0225" y="3924300"/>
            <a:ext cx="6573838" cy="3352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CCFF"/>
            </a:gs>
            <a:gs pos="50000">
              <a:srgbClr val="FFFF00"/>
            </a:gs>
            <a:gs pos="100000">
              <a:srgbClr val="33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-576263" y="395288"/>
            <a:ext cx="9069388" cy="6575425"/>
          </a:xfrm>
        </p:spPr>
        <p:txBody>
          <a:bodyPr/>
          <a:lstStyle/>
          <a:p>
            <a:pPr algn="l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511300" y="673100"/>
            <a:ext cx="7559675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0" tIns="45711" rIns="91420" bIns="45711">
            <a:spAutoFit/>
          </a:bodyPr>
          <a:lstStyle/>
          <a:p>
            <a:r>
              <a:rPr lang="ru-RU" sz="2400">
                <a:solidFill>
                  <a:srgbClr val="000000"/>
                </a:solidFill>
              </a:rPr>
              <a:t>Родители постоянно ставили мальчика в угол. Однажды, будучи еще только в 4 классе, он сказал своему отцу: «Еще раз поставишь в угол, сбегу к бабушке. С вами больше жить не буду»</a:t>
            </a:r>
          </a:p>
          <a:p>
            <a:endParaRPr lang="ru-RU" sz="2400">
              <a:solidFill>
                <a:srgbClr val="000000"/>
              </a:solidFill>
            </a:endParaRPr>
          </a:p>
          <a:p>
            <a:r>
              <a:rPr lang="ru-RU" sz="2400">
                <a:solidFill>
                  <a:srgbClr val="000000"/>
                </a:solidFill>
              </a:rPr>
              <a:t>Одна мама рассказывает другой: «мы своего и бьем, и наказываем, а он уроки за пять минут сделает и на улицу. Вечером придет- начинаем проверять, а он уже спит на ходу. На следующий день приходит- опять двойка.»</a:t>
            </a:r>
          </a:p>
          <a:p>
            <a:endParaRPr lang="ru-RU" sz="2400">
              <a:solidFill>
                <a:srgbClr val="000000"/>
              </a:solidFill>
            </a:endParaRPr>
          </a:p>
          <a:p>
            <a:r>
              <a:rPr lang="ru-RU" sz="2400"/>
              <a:t>В семье родился маленький ребенок. Старший ребенок- ученик третьего класса резко изменился: стал плаксивым, все чаще и чаще стал проявлять агрессивность по отношению к родителям, маленький ребенок тоже стал предметом агрессии. В очередной раз, когда мама попросила посидеть с малышом, третьеклассник ответил: « Я в няньки не нанимался!» родители были страшно возмущены, последовало наказание за провинность.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862013" y="134938"/>
            <a:ext cx="4237037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0" tIns="45711" rIns="91420" bIns="45711">
            <a:spAutoFit/>
          </a:bodyPr>
          <a:lstStyle/>
          <a:p>
            <a:r>
              <a:rPr lang="ru-RU" sz="2800" b="1">
                <a:solidFill>
                  <a:srgbClr val="000000"/>
                </a:solidFill>
              </a:rPr>
              <a:t>Рассмотрим ситуации: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99CC"/>
            </a:gs>
            <a:gs pos="100000">
              <a:srgbClr val="00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6264275" y="827088"/>
            <a:ext cx="2865438" cy="307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Arial"/>
                <a:cs typeface="Arial"/>
              </a:rPr>
              <a:t>?</a:t>
            </a:r>
          </a:p>
        </p:txBody>
      </p:sp>
      <p:sp>
        <p:nvSpPr>
          <p:cNvPr id="20485" name="WordArt 5"/>
          <p:cNvSpPr>
            <a:spLocks noChangeArrowheads="1" noChangeShapeType="1" noTextEdit="1"/>
          </p:cNvSpPr>
          <p:nvPr/>
        </p:nvSpPr>
        <p:spPr bwMode="auto">
          <a:xfrm>
            <a:off x="1870075" y="684213"/>
            <a:ext cx="5049838" cy="43211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74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Как поступить</a:t>
            </a:r>
          </a:p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Применить ли наказание</a:t>
            </a:r>
          </a:p>
        </p:txBody>
      </p:sp>
      <p:pic>
        <p:nvPicPr>
          <p:cNvPr id="20487" name="Picture 7" descr="4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8013" y="3995738"/>
            <a:ext cx="3311525" cy="3276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04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048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rgbClr val="00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2736850" y="395288"/>
            <a:ext cx="4465638" cy="6356350"/>
          </a:xfrm>
        </p:spPr>
        <p:txBody>
          <a:bodyPr/>
          <a:lstStyle/>
          <a:p>
            <a:pPr algn="l"/>
            <a:r>
              <a:rPr lang="ru-RU" sz="3600"/>
              <a:t>.</a:t>
            </a:r>
          </a:p>
        </p:txBody>
      </p:sp>
      <p:pic>
        <p:nvPicPr>
          <p:cNvPr id="26629" name="Picture 5" descr="135_c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2613" y="2771775"/>
            <a:ext cx="5537200" cy="4316413"/>
          </a:xfrm>
          <a:prstGeom prst="rect">
            <a:avLst/>
          </a:prstGeom>
          <a:noFill/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46050" y="827088"/>
            <a:ext cx="5686425" cy="571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0" tIns="45711" rIns="91420" bIns="45711">
            <a:spAutoFit/>
          </a:bodyPr>
          <a:lstStyle/>
          <a:p>
            <a:r>
              <a:rPr lang="ru-RU" sz="3600" b="1">
                <a:solidFill>
                  <a:schemeClr val="tx2"/>
                </a:solidFill>
              </a:rPr>
              <a:t>Многие родители считают, что без ремня ничего хорошего из ребенка выйти не может.</a:t>
            </a:r>
            <a:br>
              <a:rPr lang="ru-RU" sz="3600" b="1">
                <a:solidFill>
                  <a:schemeClr val="tx2"/>
                </a:solidFill>
              </a:rPr>
            </a:br>
            <a:r>
              <a:rPr lang="ru-RU" sz="3600" b="1">
                <a:solidFill>
                  <a:schemeClr val="tx2"/>
                </a:solidFill>
              </a:rPr>
              <a:t>Другая причина- наша несдержанность, срывы.</a:t>
            </a:r>
            <a:br>
              <a:rPr lang="ru-RU" sz="3600" b="1">
                <a:solidFill>
                  <a:schemeClr val="tx2"/>
                </a:solidFill>
              </a:rPr>
            </a:br>
            <a:r>
              <a:rPr lang="ru-RU" sz="3600" b="1">
                <a:solidFill>
                  <a:schemeClr val="tx2"/>
                </a:solidFill>
              </a:rPr>
              <a:t>Третья причина- детей бьют от пустоты внутри себя.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5"/>
          <p:cNvSpPr>
            <a:spLocks noGrp="1" noChangeArrowheads="1"/>
          </p:cNvSpPr>
          <p:nvPr>
            <p:ph type="title"/>
          </p:nvPr>
        </p:nvSpPr>
        <p:spPr>
          <a:xfrm>
            <a:off x="1154113" y="-828675"/>
            <a:ext cx="8423275" cy="5473700"/>
          </a:xfrm>
        </p:spPr>
        <p:txBody>
          <a:bodyPr/>
          <a:lstStyle/>
          <a:p>
            <a:pPr algn="l"/>
            <a:r>
              <a:rPr lang="ru-RU" sz="3600" b="1"/>
              <a:t>Физическое наказание притупляет все лучшие качества в детях, способствует развитию в них лжи, лицемерия, трусости и жестокости, возбуждает злобу и ненависть к старшим.</a:t>
            </a:r>
          </a:p>
        </p:txBody>
      </p:sp>
      <p:pic>
        <p:nvPicPr>
          <p:cNvPr id="28678" name="Picture 6" descr="48631838_10703_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1888" y="3132138"/>
            <a:ext cx="5975350" cy="398303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00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95288"/>
            <a:ext cx="5183188" cy="5761037"/>
          </a:xfrm>
        </p:spPr>
        <p:txBody>
          <a:bodyPr/>
          <a:lstStyle/>
          <a:p>
            <a:pPr algn="l"/>
            <a:r>
              <a:rPr lang="ru-RU" sz="3600" b="1"/>
              <a:t>Свободная личность не может сформироваться в семейном рабстве.</a:t>
            </a:r>
            <a:br>
              <a:rPr lang="ru-RU" sz="3600" b="1"/>
            </a:br>
            <a:r>
              <a:rPr lang="ru-RU" sz="3600" b="1"/>
              <a:t>Ребенок остается при своем мнении, он перестает быть жизнерадостным, становится угрюмым и скрытым.</a:t>
            </a:r>
          </a:p>
        </p:txBody>
      </p:sp>
      <p:pic>
        <p:nvPicPr>
          <p:cNvPr id="30729" name="Picture 4" descr="01_05_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6213" y="1187450"/>
            <a:ext cx="4392612" cy="4392613"/>
          </a:xfrm>
          <a:prstGeom prst="rect">
            <a:avLst/>
          </a:prstGeom>
          <a:noFill/>
          <a:ln w="9525">
            <a:solidFill>
              <a:srgbClr val="003399">
                <a:alpha val="87057"/>
              </a:srgb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100000">
              <a:srgbClr val="CCFF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287338" y="303213"/>
            <a:ext cx="5832475" cy="5781675"/>
          </a:xfrm>
        </p:spPr>
        <p:txBody>
          <a:bodyPr/>
          <a:lstStyle/>
          <a:p>
            <a:pPr algn="l"/>
            <a:r>
              <a:rPr lang="ru-RU" sz="4500" b="1"/>
              <a:t>Эффективная мера воздействия на провинившегося ребенка- это ваше временное пренебрежение общением с ним</a:t>
            </a:r>
            <a:r>
              <a:rPr lang="ru-RU" sz="4500"/>
              <a:t>.</a:t>
            </a:r>
          </a:p>
        </p:txBody>
      </p:sp>
      <p:pic>
        <p:nvPicPr>
          <p:cNvPr id="32774" name="Picture 6" descr="origina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9813" y="1835150"/>
            <a:ext cx="3044825" cy="4572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chemeClr val="fol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3213"/>
            <a:ext cx="4537075" cy="5707062"/>
          </a:xfrm>
        </p:spPr>
        <p:txBody>
          <a:bodyPr/>
          <a:lstStyle/>
          <a:p>
            <a:r>
              <a:rPr lang="ru-RU" b="1"/>
              <a:t>Главный метод воспитания- это УБЕЖДЕНИЕ.</a:t>
            </a:r>
          </a:p>
        </p:txBody>
      </p:sp>
      <p:pic>
        <p:nvPicPr>
          <p:cNvPr id="34821" name="Picture 5" descr="Рисунок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8513" y="1549400"/>
            <a:ext cx="4968875" cy="35988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301</TotalTime>
  <Words>640</Words>
  <Application>Microsoft Office PowerPoint</Application>
  <PresentationFormat>Произвольный</PresentationFormat>
  <Paragraphs>60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Оформление по умолчанию</vt:lpstr>
      <vt:lpstr>1_Оформление по умолчанию</vt:lpstr>
      <vt:lpstr>Пастель</vt:lpstr>
      <vt:lpstr>Автор: учитель начальных классов Бойдакова В.И.</vt:lpstr>
      <vt:lpstr>« Наказание- это причинение вреда причиняющему вред. Похвала- педагогический домкрат» В.Кротов  «Кто не возьмет лаской, не возьмет и строгостью» Народная мудрость</vt:lpstr>
      <vt:lpstr> </vt:lpstr>
      <vt:lpstr>Презентация PowerPoint</vt:lpstr>
      <vt:lpstr>.</vt:lpstr>
      <vt:lpstr>Физическое наказание притупляет все лучшие качества в детях, способствует развитию в них лжи, лицемерия, трусости и жестокости, возбуждает злобу и ненависть к старшим.</vt:lpstr>
      <vt:lpstr>Свободная личность не может сформироваться в семейном рабстве. Ребенок остается при своем мнении, он перестает быть жизнерадостным, становится угрюмым и скрытым.</vt:lpstr>
      <vt:lpstr>Эффективная мера воздействия на провинившегося ребенка- это ваше временное пренебрежение общением с ним.</vt:lpstr>
      <vt:lpstr>Главный метод воспитания- это УБЕЖДЕНИЕ.</vt:lpstr>
      <vt:lpstr>Говорите с ребенком, общайтесь с ним, ищите примеры  положительного подтверждения своих мыслей. Объясните, почему его поступок заслуживает осуждения.</vt:lpstr>
      <vt:lpstr>Иногда косвенное воздействие оказывает на ребенка более сильное влияние.  Бывает полезнее прочитать рассказ или сказку, в которых говорится о подобных ситуациях.</vt:lpstr>
      <vt:lpstr>Не захваливайте ребенка.  Поощрять детей надо в меру, чтобы поощрение стало стимулом, а не навредило общему делу воспитания.</vt:lpstr>
      <vt:lpstr> 1.Не спешите наказывать. Горячность- плохая помощница воспитателя. 2. Не откладывайте наказание на слишком долгие сроки, иначе наказание превратится в месть. А месть не достойна человека. 3.Есть дети, которых не возьмешь ни наказанием, ни добром, но великодушное отношение в конце- концов спасет их.</vt:lpstr>
      <vt:lpstr>Ситуация 1</vt:lpstr>
      <vt:lpstr>Ситуация 2</vt:lpstr>
      <vt:lpstr>Ситуация 3</vt:lpstr>
      <vt:lpstr>Ситуация 4</vt:lpstr>
      <vt:lpstr>Памятка для родителей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Учитель: Таневич В.А. 20010-20011 уч.г.</dc:title>
  <dc:creator>эксперт</dc:creator>
  <cp:lastModifiedBy>1</cp:lastModifiedBy>
  <cp:revision>9</cp:revision>
  <cp:lastPrinted>1601-01-01T00:00:00Z</cp:lastPrinted>
  <dcterms:created xsi:type="dcterms:W3CDTF">2010-10-27T05:18:47Z</dcterms:created>
  <dcterms:modified xsi:type="dcterms:W3CDTF">2016-02-04T06:36:32Z</dcterms:modified>
</cp:coreProperties>
</file>