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27"/>
  </p:notesMasterIdLst>
  <p:sldIdLst>
    <p:sldId id="256" r:id="rId2"/>
    <p:sldId id="262" r:id="rId3"/>
    <p:sldId id="264" r:id="rId4"/>
    <p:sldId id="296" r:id="rId5"/>
    <p:sldId id="260" r:id="rId6"/>
    <p:sldId id="278" r:id="rId7"/>
    <p:sldId id="284" r:id="rId8"/>
    <p:sldId id="285" r:id="rId9"/>
    <p:sldId id="307" r:id="rId10"/>
    <p:sldId id="309" r:id="rId11"/>
    <p:sldId id="308" r:id="rId12"/>
    <p:sldId id="310" r:id="rId13"/>
    <p:sldId id="311" r:id="rId14"/>
    <p:sldId id="312" r:id="rId15"/>
    <p:sldId id="313" r:id="rId16"/>
    <p:sldId id="315" r:id="rId17"/>
    <p:sldId id="292" r:id="rId18"/>
    <p:sldId id="259" r:id="rId19"/>
    <p:sldId id="266" r:id="rId20"/>
    <p:sldId id="267" r:id="rId21"/>
    <p:sldId id="271" r:id="rId22"/>
    <p:sldId id="272" r:id="rId23"/>
    <p:sldId id="273" r:id="rId24"/>
    <p:sldId id="274" r:id="rId25"/>
    <p:sldId id="294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  <a:srgbClr val="00BC55"/>
    <a:srgbClr val="00CC5C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9" autoAdjust="0"/>
    <p:restoredTop sz="94660"/>
  </p:normalViewPr>
  <p:slideViewPr>
    <p:cSldViewPr>
      <p:cViewPr varScale="1">
        <p:scale>
          <a:sx n="41" d="100"/>
          <a:sy n="41" d="100"/>
        </p:scale>
        <p:origin x="135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827121E-C428-4F2C-94FF-0FFB401C30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1542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B58248E-985A-447E-B00F-D54534CE0FE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6473CB-72BA-4594-B219-A9E7FD48A34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37A7D1-0732-41E3-BB59-742F48C8A8F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93C9A3-3117-4A7E-BC70-002AE516099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B96AE5-CE8B-4CD7-8A9C-AEFAC59970C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C804E2-CE44-44E5-9A60-EE5E197368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F3CE84-340F-4EB1-BA1E-CA76B9EAEF5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CE1F6-AEE8-4782-8AD9-FCAB544F5F9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5CB2A-9C93-46D5-959A-110C1D3AA8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42F00-A529-4D1D-9976-144D07B7BB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96A3A6A6-B7BF-4AA4-83EE-BAE36D1641E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805C5078-43F8-4389-86CC-F97CAA6F861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9.png"/><Relationship Id="rId7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.wav"/><Relationship Id="rId1" Type="http://schemas.openxmlformats.org/officeDocument/2006/relationships/tags" Target="../tags/tag1.xml"/><Relationship Id="rId6" Type="http://schemas.openxmlformats.org/officeDocument/2006/relationships/image" Target="../media/image25.png"/><Relationship Id="rId5" Type="http://schemas.openxmlformats.org/officeDocument/2006/relationships/image" Target="../media/image24.gif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48" y="862843"/>
            <a:ext cx="3728874" cy="4103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9"/>
          <p:cNvSpPr>
            <a:spLocks noChangeArrowheads="1"/>
          </p:cNvSpPr>
          <p:nvPr/>
        </p:nvSpPr>
        <p:spPr bwMode="auto">
          <a:xfrm>
            <a:off x="2987824" y="430410"/>
            <a:ext cx="6289127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endParaRPr lang="ru-RU" sz="2800" b="1" dirty="0">
              <a:solidFill>
                <a:schemeClr val="tx2"/>
              </a:solidFill>
            </a:endParaRPr>
          </a:p>
          <a:p>
            <a:pPr algn="ctr"/>
            <a:r>
              <a:rPr lang="ru-RU" sz="3600" b="1" dirty="0">
                <a:latin typeface="Monotype Corsiva" pitchFamily="66" charset="0"/>
              </a:rPr>
              <a:t> </a:t>
            </a:r>
            <a:r>
              <a:rPr lang="ru-RU" sz="4800" b="1" dirty="0">
                <a:solidFill>
                  <a:srgbClr val="CC3300"/>
                </a:solidFill>
                <a:latin typeface="Monotype Corsiva" pitchFamily="66" charset="0"/>
              </a:rPr>
              <a:t>ПОСВЯЩЕНИЕ ПЕРВОКЛАССНИКОВ В ПЕШЕХОДЫ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Железнодорожный переез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4433019" cy="375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39952" y="368881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Вот так знак!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Глазам не верю: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Для чего здесь батарея?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Помогает ли движенью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Паровое отопление?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Может быть, зимою вьюжной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Здесь шофёрам греться нужно?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4339199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«Железнодорожный переезд со шлагбаумом»</a:t>
            </a:r>
          </a:p>
        </p:txBody>
      </p:sp>
    </p:spTree>
    <p:extLst>
      <p:ext uri="{BB962C8B-B14F-4D97-AF65-F5344CB8AC3E}">
        <p14:creationId xmlns:p14="http://schemas.microsoft.com/office/powerpoint/2010/main" val="1434777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j04112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38200"/>
            <a:ext cx="3861146" cy="363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333478" y="438200"/>
            <a:ext cx="44644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Ездят здесь одни машины,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Грозно их мелькают шины.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У тебя велосипед?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Значит – стоп! 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Дороги нет!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4312771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«Движение на велосипеде  запрещено»</a:t>
            </a:r>
          </a:p>
        </p:txBody>
      </p:sp>
    </p:spTree>
    <p:extLst>
      <p:ext uri="{BB962C8B-B14F-4D97-AF65-F5344CB8AC3E}">
        <p14:creationId xmlns:p14="http://schemas.microsoft.com/office/powerpoint/2010/main" val="415128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87810" y="901053"/>
            <a:ext cx="48600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На дороге пешеходам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Делать нечего сейчас.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Под землёю даже площадь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Перейти гораздо проще. </a:t>
            </a:r>
            <a:endParaRPr lang="ru-RU" sz="3200" dirty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9660" y="4803249"/>
            <a:ext cx="885736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«Подземный переход»</a:t>
            </a:r>
          </a:p>
        </p:txBody>
      </p:sp>
      <p:pic>
        <p:nvPicPr>
          <p:cNvPr id="3080" name="Picture 8" descr="Подземный и надземный пешеходный перехо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99866"/>
            <a:ext cx="3836290" cy="382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413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0" y="488132"/>
            <a:ext cx="4572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Нарисован человек,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Землю роет человек,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Может быть, здесь ищут клад?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Их сюда, наверно встарь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Спрятал очень жадный царь.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094465"/>
            <a:ext cx="736746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«Дорожные работы»</a:t>
            </a:r>
            <a:endParaRPr lang="ru-RU" sz="5400" dirty="0"/>
          </a:p>
        </p:txBody>
      </p:sp>
      <p:pic>
        <p:nvPicPr>
          <p:cNvPr id="4102" name="Picture 6" descr="http://cs9783.userapi.com/u10107139/-14/x_8f48a38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5247"/>
            <a:ext cx="4548014" cy="382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17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ustltd.com/img/katalog/34/21_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2954759" cy="446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19872" y="548680"/>
            <a:ext cx="55446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Здесь заправится машина,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Выпьет три ведра бензина,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Поможет знак машине каждой,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Если та страдает жаждой.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4941168"/>
            <a:ext cx="8568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«Автозаправочная»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00815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09728" indent="0" algn="just">
              <a:buNone/>
            </a:pPr>
            <a:r>
              <a:rPr lang="ru-RU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«Мы, первоклассники МБОУ СОШ №1 г. Завитинска, вступая в ряды пешеходов, торжественно клянёмся учить, знать и соблюдать всегда и везде правила дорожного движения. Призывать к соблюдению правил своих друзей и родственников.»</a:t>
            </a:r>
          </a:p>
          <a:p>
            <a:pPr marL="109728" indent="0" algn="just">
              <a:buNone/>
            </a:pPr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КЛЯНЁМСЯ! КЛЯНЁМСЯ! КЛЯНЁМСЯ!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Arial Black" pitchFamily="34" charset="0"/>
              </a:rPr>
              <a:t>Клятва пешехода</a:t>
            </a:r>
          </a:p>
        </p:txBody>
      </p:sp>
    </p:spTree>
    <p:extLst>
      <p:ext uri="{BB962C8B-B14F-4D97-AF65-F5344CB8AC3E}">
        <p14:creationId xmlns:p14="http://schemas.microsoft.com/office/powerpoint/2010/main" val="867243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32772" name="Picture 5" descr="Утёнок и зайчи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038"/>
            <a:ext cx="9144000" cy="681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WordArt 7"/>
          <p:cNvSpPr>
            <a:spLocks noChangeArrowheads="1" noChangeShapeType="1" noTextEdit="1"/>
          </p:cNvSpPr>
          <p:nvPr/>
        </p:nvSpPr>
        <p:spPr bwMode="auto">
          <a:xfrm>
            <a:off x="1475656" y="764705"/>
            <a:ext cx="6624736" cy="2376264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204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Внимание !!!</a:t>
            </a:r>
          </a:p>
          <a:p>
            <a:pPr algn="ctr"/>
            <a:r>
              <a:rPr lang="ru-RU" sz="36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Игра «Да! Нет!»</a:t>
            </a:r>
          </a:p>
        </p:txBody>
      </p:sp>
      <p:pic>
        <p:nvPicPr>
          <p:cNvPr id="158728" name="B7142163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B714B534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46482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6023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5" fill="hold"/>
                                        <p:tgtEl>
                                          <p:spTgt spid="1587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872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304" name="73602257.WAV">
            <a:hlinkClick r:id="" action="ppaction://media"/>
          </p:cNvPr>
          <p:cNvPicPr>
            <a:picLocks noGrp="1" noChangeAspect="1" noChangeArrowheads="1"/>
          </p:cNvPicPr>
          <p:nvPr>
            <p:ph idx="1"/>
            <a:wavAudioFile r:embed="rId1" name="736017B8.WAV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219200" y="5029200"/>
            <a:ext cx="609600" cy="609600"/>
          </a:xfrm>
        </p:spPr>
      </p:pic>
      <p:sp>
        <p:nvSpPr>
          <p:cNvPr id="41986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41987" name="Picture 6" descr="спасибо светофорик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3303" name="Text Box 5"/>
          <p:cNvSpPr txBox="1">
            <a:spLocks noChangeArrowheads="1"/>
          </p:cNvSpPr>
          <p:nvPr/>
        </p:nvSpPr>
        <p:spPr bwMode="auto">
          <a:xfrm>
            <a:off x="1524000" y="5638800"/>
            <a:ext cx="6078538" cy="10064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sz="6000" b="1" i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  <a:cs typeface="+mn-cs"/>
              </a:rPr>
              <a:t>Счастливого пути!!!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3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3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3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4266" fill="hold"/>
                                        <p:tgtEl>
                                          <p:spTgt spid="1833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330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04813"/>
            <a:ext cx="3733800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663" y="404813"/>
            <a:ext cx="4495800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14313"/>
            <a:ext cx="822960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kern="1200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Правило 1</a:t>
            </a:r>
            <a:br>
              <a:rPr lang="ru-RU" sz="3200" b="1" kern="1200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kern="1200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Дорога только для машин.</a:t>
            </a:r>
            <a:br>
              <a:rPr lang="ru-RU" sz="3200" b="1" kern="1200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kern="1200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МОСТОВАЯ.</a:t>
            </a:r>
          </a:p>
        </p:txBody>
      </p:sp>
      <p:pic>
        <p:nvPicPr>
          <p:cNvPr id="4" name="Рисунок 3" descr="doroga-mnogo-mashi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1844675"/>
            <a:ext cx="5500687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Рисунок 6" descr="4724b299125d23ce8ebc609554f3edeb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0"/>
            <a:ext cx="661987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2"/>
          <p:cNvSpPr>
            <a:spLocks noChangeArrowheads="1"/>
          </p:cNvSpPr>
          <p:nvPr/>
        </p:nvSpPr>
        <p:spPr bwMode="auto">
          <a:xfrm>
            <a:off x="250825" y="1844675"/>
            <a:ext cx="4321175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/>
              <a:t>Делаем ребятам предостережение:</a:t>
            </a:r>
          </a:p>
          <a:p>
            <a:r>
              <a:rPr lang="ru-RU" sz="2400" b="1" dirty="0"/>
              <a:t>Выучите срочно правила движения!</a:t>
            </a:r>
          </a:p>
          <a:p>
            <a:r>
              <a:rPr lang="ru-RU" sz="2400" b="1" dirty="0"/>
              <a:t>Чтоб не волновались каждый день родители,</a:t>
            </a:r>
          </a:p>
          <a:p>
            <a:r>
              <a:rPr lang="ru-RU" sz="2400" b="1" dirty="0"/>
              <a:t>Чтоб спокойны были за рулём водители!</a:t>
            </a:r>
          </a:p>
        </p:txBody>
      </p:sp>
      <p:pic>
        <p:nvPicPr>
          <p:cNvPr id="4099" name="Рисунок 5" descr="37r3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9925" y="0"/>
            <a:ext cx="12858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Рисунок 6" descr="4724b299125d23ce8ebc609554f3edeb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15888"/>
            <a:ext cx="5334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1341438"/>
            <a:ext cx="3529012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машины.mp3 1.mp3">
            <a:hlinkClick r:id="" action="ppaction://media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4050" y="6065838"/>
            <a:ext cx="4873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Unknown Artist - Unknown Album - 04. Track 4.wma">
            <a:hlinkClick r:id="" action="ppaction://media"/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4300" y="6065838"/>
            <a:ext cx="487363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kern="1200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Правило 2</a:t>
            </a:r>
            <a:br>
              <a:rPr lang="ru-RU" sz="3200" b="1" kern="1200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kern="1200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Иди только по тротуару</a:t>
            </a: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572000" y="3000372"/>
            <a:ext cx="414340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2400" b="1" dirty="0">
                <a:ln>
                  <a:solidFill>
                    <a:srgbClr val="0226BE"/>
                  </a:solidFill>
                </a:ln>
                <a:solidFill>
                  <a:srgbClr val="6666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Тротуар для пешеходов,</a:t>
            </a:r>
            <a:endParaRPr lang="ru-RU" sz="2400" b="1" dirty="0">
              <a:ln>
                <a:solidFill>
                  <a:srgbClr val="0226BE"/>
                </a:solidFill>
              </a:ln>
              <a:solidFill>
                <a:srgbClr val="6666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2400" b="1" dirty="0">
                <a:ln>
                  <a:solidFill>
                    <a:srgbClr val="0226BE"/>
                  </a:solidFill>
                </a:ln>
                <a:solidFill>
                  <a:srgbClr val="6666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Здесь машинам нету хода! </a:t>
            </a:r>
            <a:endParaRPr lang="ru-RU" sz="2400" b="1" dirty="0">
              <a:ln>
                <a:solidFill>
                  <a:srgbClr val="0226BE"/>
                </a:solidFill>
              </a:ln>
              <a:solidFill>
                <a:srgbClr val="6666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2400" b="1" dirty="0">
                <a:ln>
                  <a:solidFill>
                    <a:srgbClr val="0226BE"/>
                  </a:solidFill>
                </a:ln>
                <a:solidFill>
                  <a:srgbClr val="6666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Чуть повыше чем дорога,</a:t>
            </a:r>
            <a:endParaRPr lang="ru-RU" sz="2400" b="1" dirty="0">
              <a:ln>
                <a:solidFill>
                  <a:srgbClr val="0226BE"/>
                </a:solidFill>
              </a:ln>
              <a:solidFill>
                <a:srgbClr val="6666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2400" b="1" dirty="0">
                <a:ln>
                  <a:solidFill>
                    <a:srgbClr val="0226BE"/>
                  </a:solidFill>
                </a:ln>
                <a:solidFill>
                  <a:srgbClr val="6666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Пешеходные пути, </a:t>
            </a:r>
            <a:endParaRPr lang="ru-RU" sz="2400" b="1" dirty="0">
              <a:ln>
                <a:solidFill>
                  <a:srgbClr val="0226BE"/>
                </a:solidFill>
              </a:ln>
              <a:solidFill>
                <a:srgbClr val="6666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2400" b="1" dirty="0">
                <a:ln>
                  <a:solidFill>
                    <a:srgbClr val="0226BE"/>
                  </a:solidFill>
                </a:ln>
                <a:solidFill>
                  <a:srgbClr val="6666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Чтобы все по тротуару </a:t>
            </a:r>
            <a:endParaRPr lang="ru-RU" sz="2400" b="1" dirty="0">
              <a:ln>
                <a:solidFill>
                  <a:srgbClr val="0226BE"/>
                </a:solidFill>
              </a:ln>
              <a:solidFill>
                <a:srgbClr val="6666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2400" b="1" dirty="0">
                <a:ln>
                  <a:solidFill>
                    <a:srgbClr val="0226BE"/>
                  </a:solidFill>
                </a:ln>
                <a:solidFill>
                  <a:srgbClr val="6666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 забот могли идти!	 </a:t>
            </a:r>
            <a:endParaRPr lang="ru-RU" sz="2400" b="1" dirty="0">
              <a:ln>
                <a:solidFill>
                  <a:srgbClr val="0226BE"/>
                </a:solidFill>
              </a:ln>
              <a:solidFill>
                <a:srgbClr val="66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669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1643063"/>
            <a:ext cx="4143375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Рисунок 6" descr="4724b299125d23ce8ebc609554f3edeb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115888"/>
            <a:ext cx="661988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9632" y="142875"/>
            <a:ext cx="6072187" cy="114300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kern="12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Правило 3 </a:t>
            </a:r>
            <a:br>
              <a:rPr lang="ru-RU" sz="3200" b="1" kern="12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kern="12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беги через дорогу</a:t>
            </a:r>
          </a:p>
        </p:txBody>
      </p:sp>
      <p:pic>
        <p:nvPicPr>
          <p:cNvPr id="3" name="Рисунок 2" descr="peshehod24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428750"/>
            <a:ext cx="314325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684.Deti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1285875"/>
            <a:ext cx="3744912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picture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75" y="4286250"/>
            <a:ext cx="32385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Рисунок 6" descr="4724b299125d23ce8ebc609554f3edeb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950" y="115888"/>
            <a:ext cx="661988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0" y="0"/>
            <a:ext cx="8229600" cy="1011238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kern="1200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Правило 4</a:t>
            </a:r>
            <a:br>
              <a:rPr lang="ru-RU" sz="2800" b="1" kern="1200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kern="1200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Переход проезжей части</a:t>
            </a:r>
          </a:p>
        </p:txBody>
      </p:sp>
      <p:pic>
        <p:nvPicPr>
          <p:cNvPr id="7" name="Рисунок 6" descr="1215_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1000125"/>
            <a:ext cx="321468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1215_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3714750"/>
            <a:ext cx="3000375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1215_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3" y="857250"/>
            <a:ext cx="3357562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1215_4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0" y="3857625"/>
            <a:ext cx="37147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428596" y="3286124"/>
            <a:ext cx="3643338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>
                  <a:solidFill>
                    <a:srgbClr val="CC00FF"/>
                  </a:solidFill>
                </a:ln>
                <a:solidFill>
                  <a:srgbClr val="FF66FF"/>
                </a:solidFill>
                <a:latin typeface="+mn-lt"/>
                <a:cs typeface="+mn-cs"/>
              </a:rPr>
              <a:t> </a:t>
            </a:r>
            <a:r>
              <a:rPr lang="ru-RU" sz="2400" b="1" dirty="0">
                <a:ln>
                  <a:solidFill>
                    <a:srgbClr val="CC00FF"/>
                  </a:solidFill>
                </a:ln>
                <a:solidFill>
                  <a:srgbClr val="FF66FF"/>
                </a:solidFill>
                <a:latin typeface="Times New Roman" pitchFamily="18" charset="0"/>
                <a:cs typeface="Times New Roman" pitchFamily="18" charset="0"/>
              </a:rPr>
              <a:t>Всегда смотри налево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8596" y="6215082"/>
            <a:ext cx="3643338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>
                  <a:solidFill>
                    <a:srgbClr val="CC00FF"/>
                  </a:solidFill>
                </a:ln>
                <a:solidFill>
                  <a:srgbClr val="FF66FF"/>
                </a:solidFill>
                <a:latin typeface="Times New Roman" pitchFamily="18" charset="0"/>
                <a:cs typeface="Times New Roman" pitchFamily="18" charset="0"/>
              </a:rPr>
              <a:t>Затем смотри направо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57686" y="3000372"/>
            <a:ext cx="4786314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>
                  <a:solidFill>
                    <a:srgbClr val="CC00FF"/>
                  </a:solidFill>
                </a:ln>
                <a:solidFill>
                  <a:srgbClr val="FF66FF"/>
                </a:solidFill>
                <a:latin typeface="Times New Roman" pitchFamily="18" charset="0"/>
                <a:cs typeface="Times New Roman" pitchFamily="18" charset="0"/>
              </a:rPr>
              <a:t>Чтоб спокойно перейти, ещё налево посмотри и прислушайся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57752" y="6143644"/>
            <a:ext cx="3857652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>
                  <a:solidFill>
                    <a:srgbClr val="CC00FF"/>
                  </a:solidFill>
                </a:ln>
                <a:solidFill>
                  <a:srgbClr val="FF66FF"/>
                </a:solidFill>
                <a:latin typeface="+mn-lt"/>
                <a:cs typeface="+mn-cs"/>
              </a:rPr>
              <a:t> </a:t>
            </a:r>
            <a:r>
              <a:rPr lang="ru-RU" sz="2400" b="1" dirty="0">
                <a:ln>
                  <a:solidFill>
                    <a:srgbClr val="CC00FF"/>
                  </a:solidFill>
                </a:ln>
                <a:solidFill>
                  <a:srgbClr val="FF66FF"/>
                </a:solidFill>
                <a:latin typeface="+mn-lt"/>
                <a:cs typeface="+mn-cs"/>
              </a:rPr>
              <a:t>А сейчас вперёд иди</a:t>
            </a:r>
          </a:p>
        </p:txBody>
      </p:sp>
      <p:pic>
        <p:nvPicPr>
          <p:cNvPr id="25611" name="Рисунок 14" descr="4724b299125d23ce8ebc609554f3edeb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950" y="115888"/>
            <a:ext cx="661988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2" name="TextBox 15"/>
          <p:cNvSpPr txBox="1">
            <a:spLocks noChangeArrowheads="1"/>
          </p:cNvSpPr>
          <p:nvPr/>
        </p:nvSpPr>
        <p:spPr bwMode="auto">
          <a:xfrm>
            <a:off x="571500" y="3071813"/>
            <a:ext cx="7858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</a:rPr>
              <a:t>1</a:t>
            </a:r>
          </a:p>
        </p:txBody>
      </p:sp>
      <p:sp>
        <p:nvSpPr>
          <p:cNvPr id="25613" name="TextBox 16"/>
          <p:cNvSpPr txBox="1">
            <a:spLocks noChangeArrowheads="1"/>
          </p:cNvSpPr>
          <p:nvPr/>
        </p:nvSpPr>
        <p:spPr bwMode="auto">
          <a:xfrm>
            <a:off x="571500" y="6000750"/>
            <a:ext cx="857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</a:rPr>
              <a:t>2</a:t>
            </a:r>
          </a:p>
        </p:txBody>
      </p:sp>
      <p:sp>
        <p:nvSpPr>
          <p:cNvPr id="25614" name="TextBox 17"/>
          <p:cNvSpPr txBox="1">
            <a:spLocks noChangeArrowheads="1"/>
          </p:cNvSpPr>
          <p:nvPr/>
        </p:nvSpPr>
        <p:spPr bwMode="auto">
          <a:xfrm>
            <a:off x="4786313" y="2857500"/>
            <a:ext cx="714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</a:rPr>
              <a:t>3</a:t>
            </a:r>
          </a:p>
        </p:txBody>
      </p:sp>
      <p:sp>
        <p:nvSpPr>
          <p:cNvPr id="25615" name="TextBox 18"/>
          <p:cNvSpPr txBox="1">
            <a:spLocks noChangeArrowheads="1"/>
          </p:cNvSpPr>
          <p:nvPr/>
        </p:nvSpPr>
        <p:spPr bwMode="auto">
          <a:xfrm>
            <a:off x="4786313" y="6000750"/>
            <a:ext cx="571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10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1571625"/>
            <a:ext cx="4143375" cy="450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214414" y="285728"/>
            <a:ext cx="5786478" cy="11387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>
                  <a:solidFill>
                    <a:srgbClr val="CC00FF"/>
                  </a:solidFill>
                </a:ln>
                <a:solidFill>
                  <a:srgbClr val="6666FF"/>
                </a:solidFill>
                <a:latin typeface="+mn-lt"/>
                <a:cs typeface="+mn-cs"/>
              </a:rPr>
              <a:t>       </a:t>
            </a:r>
            <a:r>
              <a:rPr lang="ru-RU" sz="32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Правило 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Будь внимательным!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286375" y="1785938"/>
            <a:ext cx="3857625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Разве можно так, подружки!</a:t>
            </a:r>
          </a:p>
          <a:p>
            <a:r>
              <a:rPr lang="ru-RU" sz="2400" b="1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Где ваши глаза и ушки!</a:t>
            </a:r>
          </a:p>
          <a:p>
            <a:r>
              <a:rPr lang="ru-RU" sz="2400" b="1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От такого поведенья</a:t>
            </a:r>
          </a:p>
          <a:p>
            <a:r>
              <a:rPr lang="ru-RU" sz="2400" b="1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Может быть не мало бед:</a:t>
            </a:r>
          </a:p>
          <a:p>
            <a:r>
              <a:rPr lang="ru-RU" sz="2400" b="1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Ведь дорога не для чтенья</a:t>
            </a:r>
          </a:p>
          <a:p>
            <a:r>
              <a:rPr lang="ru-RU" sz="2400" b="1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И не место для бесед!</a:t>
            </a:r>
          </a:p>
        </p:txBody>
      </p:sp>
      <p:pic>
        <p:nvPicPr>
          <p:cNvPr id="26629" name="Рисунок 5" descr="4724b299125d23ce8ebc609554f3edeb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15888"/>
            <a:ext cx="661987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10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1357313"/>
            <a:ext cx="3214688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572000" y="1928802"/>
            <a:ext cx="4572000" cy="3600986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b="1" dirty="0">
                <a:ln>
                  <a:solidFill>
                    <a:srgbClr val="CC00FF"/>
                  </a:solidFill>
                </a:ln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Не цепляйтесь к автобусу сзади, ребята,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b="1" dirty="0">
                <a:ln>
                  <a:solidFill>
                    <a:srgbClr val="CC00FF"/>
                  </a:solidFill>
                </a:ln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Не катайтесь за ним – рисковать вам  не надо!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b="1" dirty="0">
                <a:ln>
                  <a:solidFill>
                    <a:srgbClr val="CC00FF"/>
                  </a:solidFill>
                </a:ln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Вдруг сорвётесь – и может беда приключиться: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b="1" dirty="0">
                <a:ln>
                  <a:solidFill>
                    <a:srgbClr val="CC00FF"/>
                  </a:solidFill>
                </a:ln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Под соседней машиной легко очутиться…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0166" y="214290"/>
            <a:ext cx="6357982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+mn-lt"/>
                <a:cs typeface="+mn-cs"/>
              </a:rPr>
              <a:t>                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Правило 6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32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Береги свою жизнь</a:t>
            </a:r>
          </a:p>
        </p:txBody>
      </p:sp>
      <p:pic>
        <p:nvPicPr>
          <p:cNvPr id="27653" name="Рисунок 6" descr="4724b299125d23ce8ebc609554f3edeb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0"/>
            <a:ext cx="661988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 descr="000803_1055_5843_vnv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788" y="609600"/>
            <a:ext cx="2646362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8" descr="0004666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" y="1638300"/>
            <a:ext cx="4267200" cy="3175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28676" name="Picture 10" descr="сканирование000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91000" y="3276600"/>
            <a:ext cx="4953000" cy="35814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" y="265212"/>
            <a:ext cx="7181936" cy="1143000"/>
          </a:xfrm>
        </p:spPr>
        <p:txBody>
          <a:bodyPr>
            <a:normAutofit fontScale="9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Правило 7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играй на мостовой</a:t>
            </a:r>
            <a:endParaRPr lang="ru-RU" dirty="0"/>
          </a:p>
        </p:txBody>
      </p:sp>
    </p:spTree>
  </p:cSld>
  <p:clrMapOvr>
    <a:masterClrMapping/>
  </p:clrMapOvr>
  <p:transition spd="slow" advTm="2000">
    <p:wheel/>
    <p:sndAc>
      <p:stSnd>
        <p:snd r:embed="rId2" name="chimes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985" y="674290"/>
            <a:ext cx="2853917" cy="2635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5623" y="4581128"/>
            <a:ext cx="3557661" cy="2159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9"/>
          <p:cNvPicPr>
            <a:picLocks noChangeAspect="1" noChangeArrowheads="1"/>
          </p:cNvPicPr>
          <p:nvPr/>
        </p:nvPicPr>
        <p:blipFill>
          <a:blip r:embed="rId4" cstate="print"/>
          <a:srcRect t="8380" b="13889"/>
          <a:stretch>
            <a:fillRect/>
          </a:stretch>
        </p:blipFill>
        <p:spPr bwMode="auto">
          <a:xfrm>
            <a:off x="2819673" y="4987753"/>
            <a:ext cx="2952328" cy="1638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6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5699" y="0"/>
            <a:ext cx="3427413" cy="276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411760" y="212625"/>
            <a:ext cx="3360241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Загадки</a:t>
            </a:r>
          </a:p>
        </p:txBody>
      </p:sp>
      <p:pic>
        <p:nvPicPr>
          <p:cNvPr id="8199" name="Рисунок 6" descr="4724b299125d23ce8ebc609554f3edeb.gif"/>
          <p:cNvPicPr>
            <a:picLocks noGrp="1" noChangeAspect="1"/>
          </p:cNvPicPr>
          <p:nvPr>
            <p:ph type="title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250825" y="260350"/>
            <a:ext cx="576263" cy="1296988"/>
          </a:xfrm>
        </p:spPr>
      </p:pic>
      <p:pic>
        <p:nvPicPr>
          <p:cNvPr id="8" name="Picture 2" descr="http://m143.ru/assets/images/Positions/VAZ2107/vaz2107-taxi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14" y="3331526"/>
            <a:ext cx="336037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zpravda.kz/uploads/posts/2015-06/1433303140_poezd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646310"/>
            <a:ext cx="3433494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32772" name="Picture 5" descr="Утёнок и зайчи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038"/>
            <a:ext cx="9144000" cy="681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WordArt 7"/>
          <p:cNvSpPr>
            <a:spLocks noChangeArrowheads="1" noChangeShapeType="1" noTextEdit="1"/>
          </p:cNvSpPr>
          <p:nvPr/>
        </p:nvSpPr>
        <p:spPr bwMode="auto">
          <a:xfrm>
            <a:off x="683568" y="764704"/>
            <a:ext cx="7992888" cy="268731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204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Внимание !!!</a:t>
            </a:r>
          </a:p>
          <a:p>
            <a:pPr algn="ctr"/>
            <a:r>
              <a:rPr lang="ru-RU" sz="36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Игра «Это  я,  это  я,</a:t>
            </a:r>
          </a:p>
          <a:p>
            <a:pPr algn="ctr"/>
            <a:r>
              <a:rPr lang="ru-RU" sz="36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это  все  мои  друзья!</a:t>
            </a:r>
          </a:p>
        </p:txBody>
      </p:sp>
      <p:pic>
        <p:nvPicPr>
          <p:cNvPr id="158728" name="B7142163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B714B534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46482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5" fill="hold"/>
                                        <p:tgtEl>
                                          <p:spTgt spid="1587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872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384884"/>
            <a:ext cx="30480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04581"/>
            <a:ext cx="3189734" cy="466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98402" y="1412776"/>
            <a:ext cx="4194894" cy="1440160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СВЕТОФОР</a:t>
            </a:r>
          </a:p>
          <a:p>
            <a:pPr algn="ctr">
              <a:defRPr/>
            </a:pPr>
            <a:r>
              <a:rPr lang="ru-RU" sz="5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Светофорович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  <a:latin typeface="Arial" charset="0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27240" y="497070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Первый светофор</a:t>
            </a:r>
          </a:p>
          <a:p>
            <a:pPr algn="ctr"/>
            <a:r>
              <a:rPr lang="ru-RU" sz="36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 появился в 1868 году, в Лондоне </a:t>
            </a:r>
            <a:endParaRPr lang="ru-RU" sz="3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980" y="1101660"/>
            <a:ext cx="3591988" cy="2855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5808" y="1101659"/>
            <a:ext cx="3090884" cy="2915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3996138"/>
            <a:ext cx="2803476" cy="2609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3111926"/>
            <a:ext cx="2904601" cy="363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18424" y="273422"/>
            <a:ext cx="8630040" cy="923330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ИНСПЕКТОР ГИБДД</a:t>
            </a:r>
          </a:p>
        </p:txBody>
      </p:sp>
      <p:pic>
        <p:nvPicPr>
          <p:cNvPr id="7" name="Picture 9" descr="72400088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6" y="4037692"/>
            <a:ext cx="2077312" cy="266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14340" name="Picture 4" descr="уроки светофори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5589" name="WordArt 5"/>
          <p:cNvSpPr>
            <a:spLocks noChangeArrowheads="1" noChangeShapeType="1" noTextEdit="1"/>
          </p:cNvSpPr>
          <p:nvPr/>
        </p:nvSpPr>
        <p:spPr bwMode="auto">
          <a:xfrm>
            <a:off x="1905000" y="5334000"/>
            <a:ext cx="7010400" cy="13620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Отгадай  загадки!!!</a:t>
            </a:r>
          </a:p>
        </p:txBody>
      </p:sp>
      <p:pic>
        <p:nvPicPr>
          <p:cNvPr id="8195" name="Рисунок 2" descr="girl_grad_philosophy_sx.gif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2819400"/>
            <a:ext cx="2209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592" name="CDE32023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CDE3611D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1955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955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5592"/>
                </p:tgtEl>
              </p:cMediaNode>
            </p:audio>
          </p:childTnLst>
        </p:cTn>
      </p:par>
    </p:tnLst>
    <p:bldLst>
      <p:bldP spid="19558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6" descr="j03442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82" y="476672"/>
            <a:ext cx="4101111" cy="3711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5112" name="Rectangle 8"/>
          <p:cNvSpPr>
            <a:spLocks noChangeArrowheads="1"/>
          </p:cNvSpPr>
          <p:nvPr/>
        </p:nvSpPr>
        <p:spPr bwMode="auto">
          <a:xfrm>
            <a:off x="3203848" y="476672"/>
            <a:ext cx="5662761" cy="403187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itchFamily="18" charset="0"/>
              </a:rPr>
              <a:t>Я хочу спросить про знак,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itchFamily="18" charset="0"/>
              </a:rPr>
              <a:t>  Нарисован знак вот так: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itchFamily="18" charset="0"/>
              </a:rPr>
              <a:t> В треугольнике ребята 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itchFamily="18" charset="0"/>
              </a:rPr>
              <a:t>Со всех ног бегут 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itchFamily="18" charset="0"/>
              </a:rPr>
              <a:t>куда-то. 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itchFamily="18" charset="0"/>
              </a:rPr>
              <a:t>   Мой приятель говорит: 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itchFamily="18" charset="0"/>
              </a:rPr>
              <a:t>« Детям путь сюда закрыт!»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44008" y="4985300"/>
            <a:ext cx="389561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«Дети» </a:t>
            </a:r>
            <a:endParaRPr lang="ru-RU" sz="6600" dirty="0"/>
          </a:p>
        </p:txBody>
      </p:sp>
    </p:spTree>
    <p:custDataLst>
      <p:tags r:id="rId1"/>
    </p:custDataLst>
  </p:cSld>
  <p:clrMapOvr>
    <a:masterClrMapping/>
  </p:clrMapOvr>
  <p:transition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5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5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5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51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51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51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51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j04320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63878"/>
            <a:ext cx="3556124" cy="3662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759250" y="787053"/>
            <a:ext cx="51568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Этот знак такого рода: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Он на страже    пешехода.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Переходим с другом 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вместе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Мы дорогу в этом месте.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501317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«Пешеходный переход»</a:t>
            </a:r>
          </a:p>
        </p:txBody>
      </p:sp>
    </p:spTree>
    <p:extLst>
      <p:ext uri="{BB962C8B-B14F-4D97-AF65-F5344CB8AC3E}">
        <p14:creationId xmlns:p14="http://schemas.microsoft.com/office/powerpoint/2010/main" val="2370027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888</TotalTime>
  <Words>483</Words>
  <Application>Microsoft Office PowerPoint</Application>
  <PresentationFormat>Экран (4:3)</PresentationFormat>
  <Paragraphs>99</Paragraphs>
  <Slides>25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6" baseType="lpstr">
      <vt:lpstr>Arial</vt:lpstr>
      <vt:lpstr>Arial Black</vt:lpstr>
      <vt:lpstr>Calibri</vt:lpstr>
      <vt:lpstr>Impact</vt:lpstr>
      <vt:lpstr>Lucida Sans Unicode</vt:lpstr>
      <vt:lpstr>Monotype Corsiva</vt:lpstr>
      <vt:lpstr>Times New Roman</vt:lpstr>
      <vt:lpstr>Verdana</vt:lpstr>
      <vt:lpstr>Wingdings 2</vt:lpstr>
      <vt:lpstr>Wingdings 3</vt:lpstr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Клятва пешехода</vt:lpstr>
      <vt:lpstr>Презентация PowerPoint</vt:lpstr>
      <vt:lpstr>Презентация PowerPoint</vt:lpstr>
      <vt:lpstr>Презентация PowerPoint</vt:lpstr>
      <vt:lpstr>Правило 1 Дорога только для машин. МОСТОВАЯ.</vt:lpstr>
      <vt:lpstr>Правило 2 Иди только по тротуару</vt:lpstr>
      <vt:lpstr>Правило 3  Не беги через дорогу</vt:lpstr>
      <vt:lpstr> Правило 4 Переход проезжей части</vt:lpstr>
      <vt:lpstr>Презентация PowerPoint</vt:lpstr>
      <vt:lpstr>Презентация PowerPoint</vt:lpstr>
      <vt:lpstr> Правило 7         Не играй на мостовой</vt:lpstr>
    </vt:vector>
  </TitlesOfParts>
  <Company>Computer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egeni</cp:lastModifiedBy>
  <cp:revision>54</cp:revision>
  <dcterms:created xsi:type="dcterms:W3CDTF">2010-11-03T19:07:53Z</dcterms:created>
  <dcterms:modified xsi:type="dcterms:W3CDTF">2021-02-02T00:27:05Z</dcterms:modified>
</cp:coreProperties>
</file>